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523" r:id="rId3"/>
    <p:sldId id="257" r:id="rId4"/>
    <p:sldId id="268" r:id="rId5"/>
    <p:sldId id="258" r:id="rId6"/>
    <p:sldId id="259" r:id="rId7"/>
    <p:sldId id="260" r:id="rId8"/>
    <p:sldId id="269" r:id="rId9"/>
    <p:sldId id="270" r:id="rId10"/>
    <p:sldId id="263" r:id="rId11"/>
    <p:sldId id="264" r:id="rId12"/>
    <p:sldId id="271" r:id="rId13"/>
    <p:sldId id="265" r:id="rId14"/>
    <p:sldId id="279" r:id="rId15"/>
    <p:sldId id="272" r:id="rId16"/>
    <p:sldId id="273" r:id="rId17"/>
    <p:sldId id="274" r:id="rId18"/>
    <p:sldId id="282" r:id="rId19"/>
    <p:sldId id="275" r:id="rId20"/>
    <p:sldId id="280" r:id="rId21"/>
    <p:sldId id="281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CC0099"/>
    <a:srgbClr val="669900"/>
    <a:srgbClr val="3366CC"/>
    <a:srgbClr val="FF3300"/>
    <a:srgbClr val="CCFF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AB5FC-3898-4EA9-AA07-47AA937A4681}" v="6" dt="2021-08-10T23:26:50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2D7AB5FC-3898-4EA9-AA07-47AA937A4681}"/>
    <pc:docChg chg="addSld delSld modSld modMainMaster">
      <pc:chgData name="Nasil Phạm" userId="72956dafe1aa49c0" providerId="LiveId" clId="{2D7AB5FC-3898-4EA9-AA07-47AA937A4681}" dt="2021-08-10T23:26:50.908" v="51" actId="1076"/>
      <pc:docMkLst>
        <pc:docMk/>
      </pc:docMkLst>
      <pc:sldChg chg="modSp mod">
        <pc:chgData name="Nasil Phạm" userId="72956dafe1aa49c0" providerId="LiveId" clId="{2D7AB5FC-3898-4EA9-AA07-47AA937A4681}" dt="2021-08-10T23:25:49.367" v="32" actId="20577"/>
        <pc:sldMkLst>
          <pc:docMk/>
          <pc:sldMk cId="1541035116" sldId="259"/>
        </pc:sldMkLst>
        <pc:spChg chg="mod">
          <ac:chgData name="Nasil Phạm" userId="72956dafe1aa49c0" providerId="LiveId" clId="{2D7AB5FC-3898-4EA9-AA07-47AA937A4681}" dt="2021-08-10T23:25:49.367" v="32" actId="20577"/>
          <ac:spMkLst>
            <pc:docMk/>
            <pc:sldMk cId="1541035116" sldId="259"/>
            <ac:spMk id="7" creationId="{CAB0D314-A5D0-44FE-8C90-AE48B6C212EE}"/>
          </ac:spMkLst>
        </pc:spChg>
      </pc:sldChg>
      <pc:sldChg chg="modSp mod">
        <pc:chgData name="Nasil Phạm" userId="72956dafe1aa49c0" providerId="LiveId" clId="{2D7AB5FC-3898-4EA9-AA07-47AA937A4681}" dt="2021-08-10T23:26:10.902" v="44" actId="1035"/>
        <pc:sldMkLst>
          <pc:docMk/>
          <pc:sldMk cId="3216603851" sldId="260"/>
        </pc:sldMkLst>
        <pc:spChg chg="mod">
          <ac:chgData name="Nasil Phạm" userId="72956dafe1aa49c0" providerId="LiveId" clId="{2D7AB5FC-3898-4EA9-AA07-47AA937A4681}" dt="2021-08-10T23:25:55.303" v="33" actId="404"/>
          <ac:spMkLst>
            <pc:docMk/>
            <pc:sldMk cId="3216603851" sldId="260"/>
            <ac:spMk id="5" creationId="{7B1AB893-759B-4384-9817-3EA6C4C9399B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7" creationId="{91C7BC29-6F47-41AC-A88C-C1B56C800E49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9" creationId="{90B899D6-8F2A-4AD2-8B69-1C6535E9F82F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1" creationId="{BC8D6BB8-6F37-4868-9C80-B96C49E33DF9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3" creationId="{0A63FEDF-6E64-4000-8FB8-5A33B3CE1B1E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4" creationId="{7244C8CD-D3C3-462F-87CE-CA2AEDCA9987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5" creationId="{98A9CC85-A5CA-417E-BFBA-205AC38A0367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6" creationId="{6D3C1A45-8CA2-462B-9578-C0309473029C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7" creationId="{D00FBC5F-4D4B-412C-9AF6-9B4A66DC49C6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8" creationId="{24C011C8-5C67-444C-A65C-536EBCBCCA59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19" creationId="{6D52F77B-DEBF-41E8-9A81-2D1FDC0EEF55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21" creationId="{3727D6EF-C5D9-4A40-91EA-37E2168165B7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23" creationId="{2E7BEAC5-EDDD-47C3-BE49-227C67C7959B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25" creationId="{C743C77A-AFD0-433A-A97B-4345932E55A6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27" creationId="{85440609-7BB7-4303-AB3B-FEF38D5126C3}"/>
          </ac:spMkLst>
        </pc:spChg>
        <pc:spChg chg="mod">
          <ac:chgData name="Nasil Phạm" userId="72956dafe1aa49c0" providerId="LiveId" clId="{2D7AB5FC-3898-4EA9-AA07-47AA937A4681}" dt="2021-08-10T23:26:10.902" v="44" actId="1035"/>
          <ac:spMkLst>
            <pc:docMk/>
            <pc:sldMk cId="3216603851" sldId="260"/>
            <ac:spMk id="29" creationId="{89466828-0635-4746-A7FC-55F4BE07A79D}"/>
          </ac:spMkLst>
        </pc:spChg>
      </pc:sldChg>
      <pc:sldChg chg="del">
        <pc:chgData name="Nasil Phạm" userId="72956dafe1aa49c0" providerId="LiveId" clId="{2D7AB5FC-3898-4EA9-AA07-47AA937A4681}" dt="2021-08-09T08:04:22.106" v="31" actId="47"/>
        <pc:sldMkLst>
          <pc:docMk/>
          <pc:sldMk cId="4026280512" sldId="267"/>
        </pc:sldMkLst>
      </pc:sldChg>
      <pc:sldChg chg="modSp mod">
        <pc:chgData name="Nasil Phạm" userId="72956dafe1aa49c0" providerId="LiveId" clId="{2D7AB5FC-3898-4EA9-AA07-47AA937A4681}" dt="2021-08-10T23:26:26.260" v="46" actId="1076"/>
        <pc:sldMkLst>
          <pc:docMk/>
          <pc:sldMk cId="386951244" sldId="271"/>
        </pc:sldMkLst>
        <pc:spChg chg="mod">
          <ac:chgData name="Nasil Phạm" userId="72956dafe1aa49c0" providerId="LiveId" clId="{2D7AB5FC-3898-4EA9-AA07-47AA937A4681}" dt="2021-08-10T23:26:24.220" v="45" actId="1076"/>
          <ac:spMkLst>
            <pc:docMk/>
            <pc:sldMk cId="386951244" sldId="271"/>
            <ac:spMk id="5" creationId="{AC6DAABF-CC39-444B-88E2-DD97FEEDB465}"/>
          </ac:spMkLst>
        </pc:spChg>
        <pc:picChg chg="mod">
          <ac:chgData name="Nasil Phạm" userId="72956dafe1aa49c0" providerId="LiveId" clId="{2D7AB5FC-3898-4EA9-AA07-47AA937A4681}" dt="2021-08-10T23:26:26.260" v="46" actId="1076"/>
          <ac:picMkLst>
            <pc:docMk/>
            <pc:sldMk cId="386951244" sldId="271"/>
            <ac:picMk id="2052" creationId="{66DF5B8B-1DDD-4041-8372-DC3AF171A47D}"/>
          </ac:picMkLst>
        </pc:picChg>
      </pc:sldChg>
      <pc:sldChg chg="modSp mod">
        <pc:chgData name="Nasil Phạm" userId="72956dafe1aa49c0" providerId="LiveId" clId="{2D7AB5FC-3898-4EA9-AA07-47AA937A4681}" dt="2021-08-10T23:26:50.908" v="51" actId="1076"/>
        <pc:sldMkLst>
          <pc:docMk/>
          <pc:sldMk cId="2616219813" sldId="276"/>
        </pc:sldMkLst>
        <pc:spChg chg="mod">
          <ac:chgData name="Nasil Phạm" userId="72956dafe1aa49c0" providerId="LiveId" clId="{2D7AB5FC-3898-4EA9-AA07-47AA937A4681}" dt="2021-08-10T23:26:48.964" v="50" actId="1076"/>
          <ac:spMkLst>
            <pc:docMk/>
            <pc:sldMk cId="2616219813" sldId="276"/>
            <ac:spMk id="6" creationId="{8963C0A7-B3EF-4A66-ADD3-67519F4BB87D}"/>
          </ac:spMkLst>
        </pc:spChg>
        <pc:picChg chg="mod">
          <ac:chgData name="Nasil Phạm" userId="72956dafe1aa49c0" providerId="LiveId" clId="{2D7AB5FC-3898-4EA9-AA07-47AA937A4681}" dt="2021-08-10T23:26:50.908" v="51" actId="1076"/>
          <ac:picMkLst>
            <pc:docMk/>
            <pc:sldMk cId="2616219813" sldId="276"/>
            <ac:picMk id="2052" creationId="{B68A3777-C048-43F6-9FC2-F3DA4D2A0B3C}"/>
          </ac:picMkLst>
        </pc:picChg>
      </pc:sldChg>
      <pc:sldChg chg="modSp mod">
        <pc:chgData name="Nasil Phạm" userId="72956dafe1aa49c0" providerId="LiveId" clId="{2D7AB5FC-3898-4EA9-AA07-47AA937A4681}" dt="2021-08-10T23:26:44.004" v="48" actId="1076"/>
        <pc:sldMkLst>
          <pc:docMk/>
          <pc:sldMk cId="1005003903" sldId="280"/>
        </pc:sldMkLst>
        <pc:spChg chg="mod">
          <ac:chgData name="Nasil Phạm" userId="72956dafe1aa49c0" providerId="LiveId" clId="{2D7AB5FC-3898-4EA9-AA07-47AA937A4681}" dt="2021-08-10T23:26:44.004" v="48" actId="1076"/>
          <ac:spMkLst>
            <pc:docMk/>
            <pc:sldMk cId="1005003903" sldId="280"/>
            <ac:spMk id="8" creationId="{8D156DE8-AC7C-4CD7-AE7D-3F5346116813}"/>
          </ac:spMkLst>
        </pc:spChg>
        <pc:spChg chg="mod">
          <ac:chgData name="Nasil Phạm" userId="72956dafe1aa49c0" providerId="LiveId" clId="{2D7AB5FC-3898-4EA9-AA07-47AA937A4681}" dt="2021-08-10T23:26:40.852" v="47" actId="1076"/>
          <ac:spMkLst>
            <pc:docMk/>
            <pc:sldMk cId="1005003903" sldId="280"/>
            <ac:spMk id="9" creationId="{F5FC2763-5678-4077-9CA6-B99332687F4F}"/>
          </ac:spMkLst>
        </pc:spChg>
      </pc:sldChg>
      <pc:sldChg chg="new">
        <pc:chgData name="Nasil Phạm" userId="72956dafe1aa49c0" providerId="LiveId" clId="{2D7AB5FC-3898-4EA9-AA07-47AA937A4681}" dt="2021-08-09T08:04:04.330" v="29" actId="680"/>
        <pc:sldMkLst>
          <pc:docMk/>
          <pc:sldMk cId="2164993386" sldId="283"/>
        </pc:sldMkLst>
      </pc:sldChg>
      <pc:sldChg chg="add">
        <pc:chgData name="Nasil Phạm" userId="72956dafe1aa49c0" providerId="LiveId" clId="{2D7AB5FC-3898-4EA9-AA07-47AA937A4681}" dt="2021-08-09T08:04:20.621" v="30"/>
        <pc:sldMkLst>
          <pc:docMk/>
          <pc:sldMk cId="822077034" sldId="297"/>
        </pc:sldMkLst>
      </pc:sldChg>
      <pc:sldChg chg="add">
        <pc:chgData name="Nasil Phạm" userId="72956dafe1aa49c0" providerId="LiveId" clId="{2D7AB5FC-3898-4EA9-AA07-47AA937A4681}" dt="2021-08-09T08:04:20.621" v="30"/>
        <pc:sldMkLst>
          <pc:docMk/>
          <pc:sldMk cId="1510731552" sldId="517"/>
        </pc:sldMkLst>
      </pc:sldChg>
      <pc:sldMasterChg chg="addSp modSp mod modSldLayout">
        <pc:chgData name="Nasil Phạm" userId="72956dafe1aa49c0" providerId="LiveId" clId="{2D7AB5FC-3898-4EA9-AA07-47AA937A4681}" dt="2021-08-09T08:03:59.331" v="28" actId="1036"/>
        <pc:sldMasterMkLst>
          <pc:docMk/>
          <pc:sldMasterMk cId="2026458742" sldId="2147483648"/>
        </pc:sldMasterMkLst>
        <pc:spChg chg="add mod">
          <ac:chgData name="Nasil Phạm" userId="72956dafe1aa49c0" providerId="LiveId" clId="{2D7AB5FC-3898-4EA9-AA07-47AA937A4681}" dt="2021-08-09T08:03:59.331" v="28" actId="1036"/>
          <ac:spMkLst>
            <pc:docMk/>
            <pc:sldMasterMk cId="2026458742" sldId="2147483648"/>
            <ac:spMk id="8" creationId="{CE72DEB2-1C4C-4CBC-9E0C-027AA7F1A5B5}"/>
          </ac:spMkLst>
        </pc:spChg>
        <pc:picChg chg="add mod">
          <ac:chgData name="Nasil Phạm" userId="72956dafe1aa49c0" providerId="LiveId" clId="{2D7AB5FC-3898-4EA9-AA07-47AA937A4681}" dt="2021-08-09T08:03:54.920" v="23"/>
          <ac:picMkLst>
            <pc:docMk/>
            <pc:sldMasterMk cId="2026458742" sldId="2147483648"/>
            <ac:picMk id="7" creationId="{7BC8CEBA-FD2C-412F-855C-27386EC3969D}"/>
          </ac:picMkLst>
        </pc:picChg>
        <pc:picChg chg="add mod">
          <ac:chgData name="Nasil Phạm" userId="72956dafe1aa49c0" providerId="LiveId" clId="{2D7AB5FC-3898-4EA9-AA07-47AA937A4681}" dt="2021-08-09T08:03:54.920" v="23"/>
          <ac:picMkLst>
            <pc:docMk/>
            <pc:sldMasterMk cId="2026458742" sldId="2147483648"/>
            <ac:picMk id="9" creationId="{B7FE8B84-B3AB-443E-9CE9-173E46C87381}"/>
          </ac:picMkLst>
        </pc:picChg>
        <pc:sldLayoutChg chg="modSp mod">
          <pc:chgData name="Nasil Phạm" userId="72956dafe1aa49c0" providerId="LiveId" clId="{2D7AB5FC-3898-4EA9-AA07-47AA937A4681}" dt="2021-08-09T08:03:45.913" v="22" actId="20577"/>
          <pc:sldLayoutMkLst>
            <pc:docMk/>
            <pc:sldMasterMk cId="2026458742" sldId="2147483648"/>
            <pc:sldLayoutMk cId="3905322814" sldId="2147483660"/>
          </pc:sldLayoutMkLst>
          <pc:spChg chg="mod">
            <ac:chgData name="Nasil Phạm" userId="72956dafe1aa49c0" providerId="LiveId" clId="{2D7AB5FC-3898-4EA9-AA07-47AA937A4681}" dt="2021-08-09T08:03:45.913" v="22" actId="20577"/>
            <ac:spMkLst>
              <pc:docMk/>
              <pc:sldMasterMk cId="2026458742" sldId="2147483648"/>
              <pc:sldLayoutMk cId="3905322814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F807-1A8C-4CB2-8652-D54AD6F42DB5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273F2-0A31-46FF-97B2-D5EF0C643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4: Learning world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390532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17E1-52E7-4E4E-8D2A-087B301C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B91FC-9891-4519-ACBF-6F66A871A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39668-CBD4-455A-8B8F-593AB5C8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FCE29-86D5-4CAA-B1B9-A5B99D49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C69AD-D023-4CDF-B0EB-C6DC7279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FC8EA-3E1D-4E61-B371-F7BCC49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685C-569B-4DD4-AAE4-22FC2523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6FC4D-9DB3-4239-B076-872B7225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90-FF39-4D73-AA36-07F03717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CDE7D-349A-40AF-ADBD-5F3AC694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7FF7-823F-4736-8A9F-25994C24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C8E65-CBC2-491D-9595-486B449D2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581BB-C973-47A3-8ECE-DAF2225AC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97F0-CBFA-4514-B45C-B66D91E7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9400D-1F00-4678-9922-ADB3351B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A1EE-690C-4C4E-8408-B15B3F25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071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1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DCF2-0B07-4D5D-9C66-E7473740F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24789-5A71-4439-9C40-851E89700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A492-F086-4387-8CA9-3F150EF3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BC7F-18BE-42B6-B495-98DE0DD0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B0170-B98F-4FE8-98BF-2782602B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6F57-BE59-482F-8D82-FAF004AE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47D3-5D7F-4A78-BD38-1753F832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AFF3A-44B9-4CDF-BAC2-A00088B6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20DB6-E107-4B85-9357-1EA8A07F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E413-58DA-4B72-8F21-502E8069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9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08A7-3DE9-4B03-9B53-F0394129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B82E1-325C-4E22-8D25-14C0542E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66517-88E6-4CC4-A7BE-D2C2919E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0056-A9D1-44A9-85DA-ED2456CD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B68E7-F8B0-419C-87FF-FC001E3A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2DE8-FE3C-4C46-A600-10AC4A5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EFE7-277D-458F-BBCE-600B6959B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20FF-B05E-4979-A374-BD61EE2E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C621-275A-4BE7-AC2B-A73551E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506CF-A067-4616-9AF7-99AA03CA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47AE5-230E-46C6-B3AF-C0B946BA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8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B485-4BEF-4E8E-ADCA-488F1621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EBFE4-A727-46B5-ACA7-465F1FCF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224A2-F199-45AD-918A-9C54FDDF2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FE104-BF8C-489B-BD0E-A7A3359A1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4368B-B0A4-42A2-BC3A-4C59FA12C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FE5CB-75B1-4003-BF4D-9FCD3F60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32DF3-7A4F-4647-88DA-46249476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0D1D3-7125-4A0F-B9B9-1E490764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A1BF-CE3F-4C66-BE22-20B685CA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4B7E8-9835-4BE1-8C6D-EFE234E5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427C6-7B65-4FF2-BD0B-12F451D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F40CB-4AB5-4FB3-B77F-6948D2BB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0961C-F7D7-4D68-B7CD-ACCC4EAF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0701A-70BF-4BF5-929E-29C8064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608F1-A014-4A6C-99B4-3B9AF999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C40-2B3C-4576-813D-7E3D6188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9CCD-0489-4C8B-AF22-405E1B58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13B08-E9BF-4C12-A91D-76A2547E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6F366-13DA-47B6-8329-15AAE7FA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4DE1B-80D2-4E8D-94F6-94799A39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D0053-48C6-4110-84F3-6BC2B25E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6C42E-5C06-474F-892E-BB71BE0C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19A1C-BC44-45B2-8D92-9EAEBAB4A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64E9-A33A-4475-A070-72295F8CC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B6AD-15B4-4F40-AD26-419BCAB69F1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5BAD7-A353-416B-BF9C-A9A9D6F6F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DA00-6561-48B8-AC32-F0951E5E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DE41-22F4-4851-9B2E-F38F51DC84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7BC8CEBA-FD2C-412F-855C-27386EC39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2DEB2-1C4C-4CBC-9E0C-027AA7F1A5B5}"/>
              </a:ext>
            </a:extLst>
          </p:cNvPr>
          <p:cNvSpPr txBox="1"/>
          <p:nvPr userDrawn="1"/>
        </p:nvSpPr>
        <p:spPr>
          <a:xfrm>
            <a:off x="838200" y="636205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FE8B84-B3AB-443E-9CE9-173E46C8738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4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949"/>
            <a:ext cx="12192000" cy="6056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381000"/>
            <a:ext cx="68199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6650" y="3486150"/>
            <a:ext cx="5486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>
                <a:solidFill>
                  <a:srgbClr val="FFC000"/>
                </a:solidFill>
              </a:rPr>
              <a:t>ENGLISH 6</a:t>
            </a:r>
            <a:endParaRPr lang="en-US" sz="72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AB1106-584D-41B3-AC88-F2AEE71E78BE}"/>
              </a:ext>
            </a:extLst>
          </p:cNvPr>
          <p:cNvSpPr txBox="1"/>
          <p:nvPr/>
        </p:nvSpPr>
        <p:spPr>
          <a:xfrm>
            <a:off x="431596" y="261848"/>
            <a:ext cx="540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☞ 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2AE447C-F392-4097-A6A0-6FA13A2C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" y="1460802"/>
            <a:ext cx="10692448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100" b="1" dirty="0" err="1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Wh</a:t>
            </a:r>
            <a:r>
              <a:rPr lang="en-US" sz="31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-question word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</a:t>
            </a:r>
            <a:r>
              <a:rPr lang="en-US" sz="31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 / is / are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S + 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O?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60586-5B0A-46EB-AC4B-212AE4F8F58C}"/>
              </a:ext>
            </a:extLst>
          </p:cNvPr>
          <p:cNvSpPr txBox="1"/>
          <p:nvPr/>
        </p:nvSpPr>
        <p:spPr>
          <a:xfrm>
            <a:off x="619760" y="3698558"/>
            <a:ext cx="6096000" cy="128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you 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now?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’m doing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my homework.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108EE-43D6-4D69-AB3E-CF311D8A7A56}"/>
              </a:ext>
            </a:extLst>
          </p:cNvPr>
          <p:cNvSpPr txBox="1"/>
          <p:nvPr/>
        </p:nvSpPr>
        <p:spPr>
          <a:xfrm>
            <a:off x="2976880" y="2693517"/>
            <a:ext cx="599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1F2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 +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am / is / are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+ O</a:t>
            </a:r>
            <a:r>
              <a:rPr lang="en-US" sz="3200" b="1" dirty="0">
                <a:solidFill>
                  <a:srgbClr val="231F2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6E0F-BAD7-4185-A866-8A0DAE9FD45A}"/>
              </a:ext>
            </a:extLst>
          </p:cNvPr>
          <p:cNvGrpSpPr/>
          <p:nvPr/>
        </p:nvGrpSpPr>
        <p:grpSpPr>
          <a:xfrm>
            <a:off x="619760" y="2631471"/>
            <a:ext cx="2357120" cy="584775"/>
            <a:chOff x="914400" y="2705090"/>
            <a:chExt cx="2357120" cy="584775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D11951C-790D-46FA-A8EC-E31667B1F517}"/>
                </a:ext>
              </a:extLst>
            </p:cNvPr>
            <p:cNvSpPr/>
            <p:nvPr/>
          </p:nvSpPr>
          <p:spPr>
            <a:xfrm>
              <a:off x="914400" y="2812812"/>
              <a:ext cx="528320" cy="369332"/>
            </a:xfrm>
            <a:prstGeom prst="right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F466E3-EA6B-49E6-8E52-DE944D123970}"/>
                </a:ext>
              </a:extLst>
            </p:cNvPr>
            <p:cNvSpPr txBox="1"/>
            <p:nvPr/>
          </p:nvSpPr>
          <p:spPr>
            <a:xfrm>
              <a:off x="1442720" y="270509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Answer: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8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402080" y="336041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1999090" y="1869882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943F89-6807-4750-8A75-06AA21A1E366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Ask and answer questions with words from the columns and the verbs in the box. Use the present continuous.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E08F6E0-007B-46F8-984C-433233715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26864"/>
              </p:ext>
            </p:extLst>
          </p:nvPr>
        </p:nvGraphicFramePr>
        <p:xfrm>
          <a:off x="1341120" y="2600959"/>
          <a:ext cx="9103360" cy="268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392">
                  <a:extLst>
                    <a:ext uri="{9D8B030D-6E8A-4147-A177-3AD203B41FA5}">
                      <a16:colId xmlns:a16="http://schemas.microsoft.com/office/drawing/2014/main" val="3211271653"/>
                    </a:ext>
                  </a:extLst>
                </a:gridCol>
                <a:gridCol w="1558448">
                  <a:extLst>
                    <a:ext uri="{9D8B030D-6E8A-4147-A177-3AD203B41FA5}">
                      <a16:colId xmlns:a16="http://schemas.microsoft.com/office/drawing/2014/main" val="1600372443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3071640643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455462613"/>
                    </a:ext>
                  </a:extLst>
                </a:gridCol>
              </a:tblGrid>
              <a:tr h="268224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What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Where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Why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is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are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the teacher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your friend</a:t>
                      </a:r>
                    </a:p>
                    <a:p>
                      <a:pPr algn="l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your parents 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8467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EAEDD2-A84A-4892-B1B0-8E6DB4937E33}"/>
              </a:ext>
            </a:extLst>
          </p:cNvPr>
          <p:cNvSpPr txBox="1"/>
          <p:nvPr/>
        </p:nvSpPr>
        <p:spPr>
          <a:xfrm>
            <a:off x="1483360" y="1574800"/>
            <a:ext cx="9367520" cy="61555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CC0099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do   work    study    sit    wear    look at </a:t>
            </a:r>
          </a:p>
        </p:txBody>
      </p:sp>
    </p:spTree>
    <p:extLst>
      <p:ext uri="{BB962C8B-B14F-4D97-AF65-F5344CB8AC3E}">
        <p14:creationId xmlns:p14="http://schemas.microsoft.com/office/powerpoint/2010/main" val="31583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wo People Talking Cliparts, Stock Vector and Royalty Free Two People  Talking Illustrations">
            <a:extLst>
              <a:ext uri="{FF2B5EF4-FFF2-40B4-BE49-F238E27FC236}">
                <a16:creationId xmlns:a16="http://schemas.microsoft.com/office/drawing/2014/main" id="{14DF83D8-286F-435D-A35D-688125AF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54" y="1927544"/>
            <a:ext cx="4769485" cy="47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FE56714-4ECE-498F-826B-C7DF5BF2E957}"/>
              </a:ext>
            </a:extLst>
          </p:cNvPr>
          <p:cNvSpPr/>
          <p:nvPr/>
        </p:nvSpPr>
        <p:spPr>
          <a:xfrm>
            <a:off x="7640322" y="975360"/>
            <a:ext cx="4053206" cy="1570354"/>
          </a:xfrm>
          <a:prstGeom prst="wedgeEllipseCallout">
            <a:avLst>
              <a:gd name="adj1" fmla="val -46804"/>
              <a:gd name="adj2" fmla="val 55035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I’m </a:t>
            </a: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going</a:t>
            </a:r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to the supermarket.  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317BEF5-64EA-41EF-96B0-6581871768B6}"/>
              </a:ext>
            </a:extLst>
          </p:cNvPr>
          <p:cNvSpPr/>
          <p:nvPr/>
        </p:nvSpPr>
        <p:spPr>
          <a:xfrm>
            <a:off x="365759" y="738029"/>
            <a:ext cx="4185920" cy="1539874"/>
          </a:xfrm>
          <a:prstGeom prst="wedgeEllipseCallout">
            <a:avLst>
              <a:gd name="adj1" fmla="val 42031"/>
              <a:gd name="adj2" fmla="val 7379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itka Small" panose="02000505000000020004" pitchFamily="2" charset="0"/>
              </a:rPr>
              <a:t>Where are you going? </a:t>
            </a:r>
          </a:p>
        </p:txBody>
      </p:sp>
    </p:spTree>
    <p:extLst>
      <p:ext uri="{BB962C8B-B14F-4D97-AF65-F5344CB8AC3E}">
        <p14:creationId xmlns:p14="http://schemas.microsoft.com/office/powerpoint/2010/main" val="25745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3BF17A-50ED-4B03-9D6B-82FA413AC7E5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Complete the table with sentences 3 – 6. Which time expressions do we use with a) the present simple, and b) the present continuous?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C4517-911E-48BE-AB69-7B1BB2BAB6E0}"/>
              </a:ext>
            </a:extLst>
          </p:cNvPr>
          <p:cNvSpPr txBox="1"/>
          <p:nvPr/>
        </p:nvSpPr>
        <p:spPr>
          <a:xfrm>
            <a:off x="563880" y="1365498"/>
            <a:ext cx="9921240" cy="4165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1) We sometimes do projects.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2) We’re doing a project today.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3) I usually check new words.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4) I’m checking a new word at the moment.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5) They always wear uniforms.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6) They’re wearing their uniforms now. </a:t>
            </a:r>
          </a:p>
        </p:txBody>
      </p:sp>
    </p:spTree>
    <p:extLst>
      <p:ext uri="{BB962C8B-B14F-4D97-AF65-F5344CB8AC3E}">
        <p14:creationId xmlns:p14="http://schemas.microsoft.com/office/powerpoint/2010/main" val="12246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D238D-85A4-4B66-95D9-5FD2064F5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16426"/>
              </p:ext>
            </p:extLst>
          </p:nvPr>
        </p:nvGraphicFramePr>
        <p:xfrm>
          <a:off x="680720" y="1030393"/>
          <a:ext cx="11064240" cy="479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120">
                  <a:extLst>
                    <a:ext uri="{9D8B030D-6E8A-4147-A177-3AD203B41FA5}">
                      <a16:colId xmlns:a16="http://schemas.microsoft.com/office/drawing/2014/main" val="1833841878"/>
                    </a:ext>
                  </a:extLst>
                </a:gridCol>
                <a:gridCol w="5532120">
                  <a:extLst>
                    <a:ext uri="{9D8B030D-6E8A-4147-A177-3AD203B41FA5}">
                      <a16:colId xmlns:a16="http://schemas.microsoft.com/office/drawing/2014/main" val="2712767978"/>
                    </a:ext>
                  </a:extLst>
                </a:gridCol>
              </a:tblGrid>
              <a:tr h="113243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.VnVogue" panose="020B7200000000000000" pitchFamily="3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.VnVogue" panose="020B7200000000000000" pitchFamily="34" charset="0"/>
                        </a:rPr>
                        <a:t>Present continuous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796267"/>
                  </a:ext>
                </a:extLst>
              </a:tr>
              <a:tr h="3664784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5851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0348B4-4637-4082-ABFF-24C50508864D}"/>
              </a:ext>
            </a:extLst>
          </p:cNvPr>
          <p:cNvSpPr txBox="1"/>
          <p:nvPr/>
        </p:nvSpPr>
        <p:spPr>
          <a:xfrm>
            <a:off x="477520" y="3175819"/>
            <a:ext cx="5415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I usually check new words.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303F0-8445-4478-B803-378A596797C5}"/>
              </a:ext>
            </a:extLst>
          </p:cNvPr>
          <p:cNvSpPr txBox="1"/>
          <p:nvPr/>
        </p:nvSpPr>
        <p:spPr>
          <a:xfrm>
            <a:off x="548638" y="4081634"/>
            <a:ext cx="5496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They always wear uniforms.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298A1-461B-4BAF-970C-5826D3CFB694}"/>
              </a:ext>
            </a:extLst>
          </p:cNvPr>
          <p:cNvSpPr txBox="1"/>
          <p:nvPr/>
        </p:nvSpPr>
        <p:spPr>
          <a:xfrm>
            <a:off x="6248402" y="2895041"/>
            <a:ext cx="5262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I’m checking a new word 	at the moment.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E095C-E672-44D7-8BFE-8556894C24C5}"/>
              </a:ext>
            </a:extLst>
          </p:cNvPr>
          <p:cNvSpPr txBox="1"/>
          <p:nvPr/>
        </p:nvSpPr>
        <p:spPr>
          <a:xfrm>
            <a:off x="680720" y="2239227"/>
            <a:ext cx="61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We sometimes do projects.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D59AD-FDA4-4AFA-98FF-74C538E4D312}"/>
              </a:ext>
            </a:extLst>
          </p:cNvPr>
          <p:cNvSpPr txBox="1"/>
          <p:nvPr/>
        </p:nvSpPr>
        <p:spPr>
          <a:xfrm>
            <a:off x="6212840" y="2254706"/>
            <a:ext cx="629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We’re doing a project today.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C107C-1883-4B8D-8234-CA44AA100377}"/>
              </a:ext>
            </a:extLst>
          </p:cNvPr>
          <p:cNvSpPr txBox="1"/>
          <p:nvPr/>
        </p:nvSpPr>
        <p:spPr>
          <a:xfrm>
            <a:off x="6248402" y="4081635"/>
            <a:ext cx="5598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They’re wearing their 	uniforms now.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71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FEDA993-3BA0-4C25-8253-1794D2CC4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58354"/>
              </p:ext>
            </p:extLst>
          </p:nvPr>
        </p:nvGraphicFramePr>
        <p:xfrm>
          <a:off x="360455" y="1384703"/>
          <a:ext cx="11471089" cy="322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966">
                  <a:extLst>
                    <a:ext uri="{9D8B030D-6E8A-4147-A177-3AD203B41FA5}">
                      <a16:colId xmlns:a16="http://schemas.microsoft.com/office/drawing/2014/main" val="2551957714"/>
                    </a:ext>
                  </a:extLst>
                </a:gridCol>
                <a:gridCol w="4641274">
                  <a:extLst>
                    <a:ext uri="{9D8B030D-6E8A-4147-A177-3AD203B41FA5}">
                      <a16:colId xmlns:a16="http://schemas.microsoft.com/office/drawing/2014/main" val="3667941736"/>
                    </a:ext>
                  </a:extLst>
                </a:gridCol>
                <a:gridCol w="4116849">
                  <a:extLst>
                    <a:ext uri="{9D8B030D-6E8A-4147-A177-3AD203B41FA5}">
                      <a16:colId xmlns:a16="http://schemas.microsoft.com/office/drawing/2014/main" val="3938194483"/>
                    </a:ext>
                  </a:extLst>
                </a:gridCol>
              </a:tblGrid>
              <a:tr h="5342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Present continuous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32448"/>
                  </a:ext>
                </a:extLst>
              </a:tr>
              <a:tr h="1088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474289"/>
                  </a:ext>
                </a:extLst>
              </a:tr>
              <a:tr h="1553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TIME EXPRESSIONS</a:t>
                      </a:r>
                    </a:p>
                    <a:p>
                      <a:pPr algn="ctr"/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3227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4595F3-C5DF-470B-AB93-5E116C1C7C1A}"/>
              </a:ext>
            </a:extLst>
          </p:cNvPr>
          <p:cNvSpPr txBox="1"/>
          <p:nvPr/>
        </p:nvSpPr>
        <p:spPr>
          <a:xfrm>
            <a:off x="2865120" y="2041298"/>
            <a:ext cx="4765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Routines or repeated actions</a:t>
            </a:r>
            <a:r>
              <a:rPr lang="en-US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A5403-363D-46E9-B17B-693FDE53B27C}"/>
              </a:ext>
            </a:extLst>
          </p:cNvPr>
          <p:cNvSpPr txBox="1"/>
          <p:nvPr/>
        </p:nvSpPr>
        <p:spPr>
          <a:xfrm>
            <a:off x="7975600" y="2041297"/>
            <a:ext cx="375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Actions happening now</a:t>
            </a:r>
            <a:r>
              <a:rPr lang="en-US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6D5B-E0C9-4810-A575-1432A0C6C523}"/>
              </a:ext>
            </a:extLst>
          </p:cNvPr>
          <p:cNvSpPr txBox="1"/>
          <p:nvPr/>
        </p:nvSpPr>
        <p:spPr>
          <a:xfrm>
            <a:off x="3429000" y="3108258"/>
            <a:ext cx="3876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sometimes, usually, always (often, never, every day)</a:t>
            </a:r>
            <a:endParaRPr lang="en-US" sz="2800" b="1" kern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6DE7F-16D5-47D5-BCF3-BF489078273E}"/>
              </a:ext>
            </a:extLst>
          </p:cNvPr>
          <p:cNvSpPr txBox="1"/>
          <p:nvPr/>
        </p:nvSpPr>
        <p:spPr>
          <a:xfrm>
            <a:off x="8138160" y="3170099"/>
            <a:ext cx="3596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today, at the moment, now (right now)</a:t>
            </a:r>
            <a:endParaRPr lang="en-US" sz="2800" b="1" kern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7F665-55A7-4EF6-A756-1C34E66F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32" y="2046531"/>
            <a:ext cx="3538868" cy="2362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5D5FA-A76A-4B67-9FE9-4A31D53B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07" y="2046530"/>
            <a:ext cx="3472926" cy="2362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C06E8-2E1A-4A3B-B841-08EAAD826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699" y="2068512"/>
            <a:ext cx="3472926" cy="2340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E068E5-CEA6-450F-B7DD-1D6786F732CD}"/>
              </a:ext>
            </a:extLst>
          </p:cNvPr>
          <p:cNvSpPr txBox="1"/>
          <p:nvPr/>
        </p:nvSpPr>
        <p:spPr>
          <a:xfrm>
            <a:off x="3407410" y="1005840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Lucida Handwriting" panose="03010101010101010101" pitchFamily="66" charset="0"/>
              </a:rPr>
              <a:t>WHO ARE THEY?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48321-856D-46E4-AAD7-162FF3BAD780}"/>
              </a:ext>
            </a:extLst>
          </p:cNvPr>
          <p:cNvSpPr txBox="1"/>
          <p:nvPr/>
        </p:nvSpPr>
        <p:spPr>
          <a:xfrm>
            <a:off x="877570" y="4500096"/>
            <a:ext cx="252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Charlotte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9D1D9-39B2-4D32-900A-E15AC65986F0}"/>
              </a:ext>
            </a:extLst>
          </p:cNvPr>
          <p:cNvSpPr txBox="1"/>
          <p:nvPr/>
        </p:nvSpPr>
        <p:spPr>
          <a:xfrm>
            <a:off x="8924290" y="4441060"/>
            <a:ext cx="252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Melanie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BCD8B-A505-4529-8148-BC3A01B178B6}"/>
              </a:ext>
            </a:extLst>
          </p:cNvPr>
          <p:cNvSpPr txBox="1"/>
          <p:nvPr/>
        </p:nvSpPr>
        <p:spPr>
          <a:xfrm>
            <a:off x="5534610" y="4524325"/>
            <a:ext cx="143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Pat  </a:t>
            </a:r>
          </a:p>
        </p:txBody>
      </p:sp>
    </p:spTree>
    <p:extLst>
      <p:ext uri="{BB962C8B-B14F-4D97-AF65-F5344CB8AC3E}">
        <p14:creationId xmlns:p14="http://schemas.microsoft.com/office/powerpoint/2010/main" val="36178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ECD36-5D0E-42D3-B334-7EC186EA9C3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Look at the photos and complete the sentences. Use the present simple or the present continuous.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F4F73-229E-4F6E-9B5C-B1A79251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835080"/>
            <a:ext cx="3840337" cy="299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1DFAF5-3693-474D-8E48-C947F85C5DED}"/>
              </a:ext>
            </a:extLst>
          </p:cNvPr>
          <p:cNvSpPr txBox="1"/>
          <p:nvPr/>
        </p:nvSpPr>
        <p:spPr>
          <a:xfrm>
            <a:off x="4979034" y="1835080"/>
            <a:ext cx="671449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Charlotte is a music student. She (1) ____________ </a:t>
            </a:r>
            <a:r>
              <a:rPr lang="en-US" sz="3400" i="1" dirty="0">
                <a:latin typeface="VNI-Bodon" pitchFamily="2" charset="0"/>
              </a:rPr>
              <a:t>(</a:t>
            </a:r>
            <a:r>
              <a:rPr lang="en-US" sz="3400" i="1" dirty="0" err="1">
                <a:latin typeface="VNI-Bodon" pitchFamily="2" charset="0"/>
              </a:rPr>
              <a:t>practise</a:t>
            </a:r>
            <a:r>
              <a:rPr lang="en-US" sz="3400" i="1" dirty="0">
                <a:latin typeface="VNI-Bodon" pitchFamily="2" charset="0"/>
              </a:rPr>
              <a:t>) </a:t>
            </a:r>
            <a:r>
              <a:rPr lang="en-US" sz="3400" dirty="0">
                <a:latin typeface="VNI-Bodon" pitchFamily="2" charset="0"/>
              </a:rPr>
              <a:t>every day, but at the moment she (2) ______________ </a:t>
            </a:r>
            <a:r>
              <a:rPr lang="en-US" sz="3400" i="1" dirty="0">
                <a:latin typeface="VNI-Bodon" pitchFamily="2" charset="0"/>
              </a:rPr>
              <a:t>(relax). </a:t>
            </a:r>
            <a:r>
              <a:rPr lang="en-US" sz="3400" dirty="0">
                <a:latin typeface="VNI-Bodon" pitchFamily="2" charset="0"/>
              </a:rPr>
              <a:t/>
            </a:r>
            <a:br>
              <a:rPr lang="en-US" sz="3400" dirty="0">
                <a:latin typeface="VNI-Bodon" pitchFamily="2" charset="0"/>
              </a:rPr>
            </a:br>
            <a:endParaRPr lang="en-US" sz="3400" dirty="0">
              <a:latin typeface="VNI-Bodo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05D28-4100-4972-9D57-B72E331D5892}"/>
              </a:ext>
            </a:extLst>
          </p:cNvPr>
          <p:cNvSpPr txBox="1"/>
          <p:nvPr/>
        </p:nvSpPr>
        <p:spPr>
          <a:xfrm>
            <a:off x="5298440" y="2126444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 err="1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practises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55304D-9442-4FBD-8CD0-AF0C206AFE2E}"/>
              </a:ext>
            </a:extLst>
          </p:cNvPr>
          <p:cNvSpPr txBox="1"/>
          <p:nvPr/>
        </p:nvSpPr>
        <p:spPr>
          <a:xfrm>
            <a:off x="7245984" y="2799680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i</a:t>
            </a: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s relaxing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911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65D1A-B1AE-4325-8AB7-3DC4C6F8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1096645"/>
            <a:ext cx="3941578" cy="326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C6DF1-45FC-4B2F-BA7D-62256245D0E2}"/>
              </a:ext>
            </a:extLst>
          </p:cNvPr>
          <p:cNvSpPr txBox="1"/>
          <p:nvPr/>
        </p:nvSpPr>
        <p:spPr>
          <a:xfrm>
            <a:off x="5019040" y="1266765"/>
            <a:ext cx="6807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Pat is a footballer. He (3) _______ </a:t>
            </a:r>
            <a:r>
              <a:rPr lang="en-US" sz="3400" i="1" dirty="0">
                <a:latin typeface="VNI-Bodon" pitchFamily="2" charset="0"/>
              </a:rPr>
              <a:t>(play) </a:t>
            </a:r>
            <a:r>
              <a:rPr lang="en-US" sz="3400" dirty="0">
                <a:latin typeface="VNI-Bodon" pitchFamily="2" charset="0"/>
              </a:rPr>
              <a:t>football five days a week, but today he (4) ____________ </a:t>
            </a:r>
            <a:r>
              <a:rPr lang="en-US" sz="3400" i="1" dirty="0">
                <a:latin typeface="VNI-Bodon" pitchFamily="2" charset="0"/>
              </a:rPr>
              <a:t>(play) </a:t>
            </a:r>
            <a:r>
              <a:rPr lang="en-US" sz="3400" dirty="0">
                <a:latin typeface="VNI-Bodon" pitchFamily="2" charset="0"/>
              </a:rPr>
              <a:t>basketball.  </a:t>
            </a:r>
            <a:br>
              <a:rPr lang="en-US" sz="3400" dirty="0">
                <a:latin typeface="VNI-Bodon" pitchFamily="2" charset="0"/>
              </a:rPr>
            </a:br>
            <a:endParaRPr lang="en-US" sz="3400" dirty="0">
              <a:latin typeface="VNI-Bodo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6DE8-AC7C-4CD7-AE7D-3F5346116813}"/>
              </a:ext>
            </a:extLst>
          </p:cNvPr>
          <p:cNvSpPr txBox="1"/>
          <p:nvPr/>
        </p:nvSpPr>
        <p:spPr>
          <a:xfrm>
            <a:off x="8590805" y="1013669"/>
            <a:ext cx="14528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plays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C2763-5678-4077-9CA6-B99332687F4F}"/>
              </a:ext>
            </a:extLst>
          </p:cNvPr>
          <p:cNvSpPr txBox="1"/>
          <p:nvPr/>
        </p:nvSpPr>
        <p:spPr>
          <a:xfrm>
            <a:off x="5327015" y="2122705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i</a:t>
            </a: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s playing</a:t>
            </a:r>
          </a:p>
        </p:txBody>
      </p:sp>
    </p:spTree>
    <p:extLst>
      <p:ext uri="{BB962C8B-B14F-4D97-AF65-F5344CB8AC3E}">
        <p14:creationId xmlns:p14="http://schemas.microsoft.com/office/powerpoint/2010/main" val="10050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9D069C-94C7-416C-986F-806BA6CD7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4"/>
            <a:ext cx="12192000" cy="67958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704B1-8D8C-4E26-993E-6294CB6545B9}"/>
              </a:ext>
            </a:extLst>
          </p:cNvPr>
          <p:cNvSpPr txBox="1"/>
          <p:nvPr/>
        </p:nvSpPr>
        <p:spPr>
          <a:xfrm>
            <a:off x="752382" y="2705126"/>
            <a:ext cx="10687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Noughts</a:t>
            </a:r>
            <a:r>
              <a:rPr lang="en-US" sz="7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 and crosses</a:t>
            </a:r>
          </a:p>
        </p:txBody>
      </p:sp>
    </p:spTree>
    <p:extLst>
      <p:ext uri="{BB962C8B-B14F-4D97-AF65-F5344CB8AC3E}">
        <p14:creationId xmlns:p14="http://schemas.microsoft.com/office/powerpoint/2010/main" val="22374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3099F-89B6-46D9-A096-0F658C55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9" y="1105693"/>
            <a:ext cx="4886261" cy="329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22596-25F0-4070-84A8-23E473330766}"/>
              </a:ext>
            </a:extLst>
          </p:cNvPr>
          <p:cNvSpPr txBox="1"/>
          <p:nvPr/>
        </p:nvSpPr>
        <p:spPr>
          <a:xfrm>
            <a:off x="5533845" y="1243786"/>
            <a:ext cx="622254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Melanie (5) ____________ </a:t>
            </a:r>
            <a:r>
              <a:rPr lang="en-US" sz="3400" i="1" dirty="0">
                <a:latin typeface="VNI-Bodon" pitchFamily="2" charset="0"/>
              </a:rPr>
              <a:t>(chat) </a:t>
            </a:r>
            <a:r>
              <a:rPr lang="en-US" sz="3400" dirty="0">
                <a:latin typeface="VNI-Bodon" pitchFamily="2" charset="0"/>
              </a:rPr>
              <a:t>in Spanish with a tourist now, but she usually (6) _______</a:t>
            </a:r>
            <a:br>
              <a:rPr lang="en-US" sz="3400" dirty="0">
                <a:latin typeface="VNI-Bodon" pitchFamily="2" charset="0"/>
              </a:rPr>
            </a:br>
            <a:r>
              <a:rPr lang="en-US" sz="3400" i="1" dirty="0">
                <a:latin typeface="VNI-Bodon" pitchFamily="2" charset="0"/>
              </a:rPr>
              <a:t>(speak) </a:t>
            </a:r>
            <a:r>
              <a:rPr lang="en-US" sz="3400" dirty="0">
                <a:latin typeface="VNI-Bodon" pitchFamily="2" charset="0"/>
              </a:rPr>
              <a:t>English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C6673-E1E1-48E7-8E1B-B8162A1EC537}"/>
              </a:ext>
            </a:extLst>
          </p:cNvPr>
          <p:cNvSpPr txBox="1"/>
          <p:nvPr/>
        </p:nvSpPr>
        <p:spPr>
          <a:xfrm>
            <a:off x="7248525" y="1077990"/>
            <a:ext cx="29229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is chatting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7C71C-E906-487A-BC05-54067A054790}"/>
              </a:ext>
            </a:extLst>
          </p:cNvPr>
          <p:cNvSpPr txBox="1"/>
          <p:nvPr/>
        </p:nvSpPr>
        <p:spPr>
          <a:xfrm>
            <a:off x="5617327" y="2070526"/>
            <a:ext cx="166485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speaks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mium Vector | Lottery winner. women and man stand with winner banner,  1000000. happy people. win million. cartoon character . illustration on  white background">
            <a:extLst>
              <a:ext uri="{FF2B5EF4-FFF2-40B4-BE49-F238E27FC236}">
                <a16:creationId xmlns:a16="http://schemas.microsoft.com/office/drawing/2014/main" id="{B68A3777-C048-43F6-9FC2-F3DA4D2A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7" y="1029815"/>
            <a:ext cx="6283325" cy="52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3C0A7-B3EF-4A66-ADD3-67519F4BB87D}"/>
              </a:ext>
            </a:extLst>
          </p:cNvPr>
          <p:cNvSpPr txBox="1"/>
          <p:nvPr/>
        </p:nvSpPr>
        <p:spPr>
          <a:xfrm>
            <a:off x="1481151" y="305148"/>
            <a:ext cx="9652000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Lottery Winner!</a:t>
            </a:r>
          </a:p>
        </p:txBody>
      </p:sp>
    </p:spTree>
    <p:extLst>
      <p:ext uri="{BB962C8B-B14F-4D97-AF65-F5344CB8AC3E}">
        <p14:creationId xmlns:p14="http://schemas.microsoft.com/office/powerpoint/2010/main" val="26162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013E58-FC2B-4035-9170-91E906568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52"/>
            <a:ext cx="12189722" cy="6874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D53D0-7E00-4D54-AF85-F47FF7E9E144}"/>
              </a:ext>
            </a:extLst>
          </p:cNvPr>
          <p:cNvSpPr txBox="1"/>
          <p:nvPr/>
        </p:nvSpPr>
        <p:spPr>
          <a:xfrm>
            <a:off x="680720" y="220533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Imagine that one of you is a lottery winner. Ask and answer questions about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now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and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usually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. Use the present simple and the present continuous forms of the verbs in the box.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60DDE-1A80-410B-B955-794DEBA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01B5E29-162D-4A2B-9841-546F64BA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88" y="2153381"/>
            <a:ext cx="9779520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100" b="1" dirty="0">
                <a:solidFill>
                  <a:schemeClr val="bg1"/>
                </a:solidFill>
                <a:latin typeface="Bodoni MT" panose="02070603080606020203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Learn by heart the new structure.</a:t>
            </a:r>
          </a:p>
          <a:p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Prepare for next lesson – SPEAKING</a:t>
            </a:r>
            <a:endParaRPr lang="en-US" altLang="en-US" sz="4100" b="1" dirty="0">
              <a:solidFill>
                <a:schemeClr val="bg1"/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734B7B68-81D7-40FE-9210-191ADB257B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4803" y="1082981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22662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E2713C-498E-4CDE-A3F0-F31E2DE3AE8D}"/>
              </a:ext>
            </a:extLst>
          </p:cNvPr>
          <p:cNvGraphicFramePr>
            <a:graphicFrameLocks noGrp="1"/>
          </p:cNvGraphicFramePr>
          <p:nvPr/>
        </p:nvGraphicFramePr>
        <p:xfrm>
          <a:off x="1437197" y="770137"/>
          <a:ext cx="8612325" cy="531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75">
                  <a:extLst>
                    <a:ext uri="{9D8B030D-6E8A-4147-A177-3AD203B41FA5}">
                      <a16:colId xmlns:a16="http://schemas.microsoft.com/office/drawing/2014/main" val="268919551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304469750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1808998210"/>
                    </a:ext>
                  </a:extLst>
                </a:gridCol>
              </a:tblGrid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33044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8175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6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FA8090-1051-409A-832C-BE4693A472C3}"/>
              </a:ext>
            </a:extLst>
          </p:cNvPr>
          <p:cNvSpPr txBox="1"/>
          <p:nvPr/>
        </p:nvSpPr>
        <p:spPr>
          <a:xfrm>
            <a:off x="2193164" y="1287190"/>
            <a:ext cx="137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now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18AB1-F345-4A90-93B8-98EDF6A1DB36}"/>
              </a:ext>
            </a:extLst>
          </p:cNvPr>
          <p:cNvSpPr txBox="1"/>
          <p:nvPr/>
        </p:nvSpPr>
        <p:spPr>
          <a:xfrm>
            <a:off x="4521221" y="1292600"/>
            <a:ext cx="229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homework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F9AA8-E0FE-409A-B903-9E75C725FCEE}"/>
              </a:ext>
            </a:extLst>
          </p:cNvPr>
          <p:cNvSpPr txBox="1"/>
          <p:nvPr/>
        </p:nvSpPr>
        <p:spPr>
          <a:xfrm>
            <a:off x="7327285" y="1303848"/>
            <a:ext cx="27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prefer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20DB4-4687-4566-85F8-64EE9A901860}"/>
              </a:ext>
            </a:extLst>
          </p:cNvPr>
          <p:cNvSpPr txBox="1"/>
          <p:nvPr/>
        </p:nvSpPr>
        <p:spPr>
          <a:xfrm>
            <a:off x="1848104" y="3124497"/>
            <a:ext cx="193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ood at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8089C-6188-464F-AAE3-2E2E07BCD873}"/>
              </a:ext>
            </a:extLst>
          </p:cNvPr>
          <p:cNvSpPr txBox="1"/>
          <p:nvPr/>
        </p:nvSpPr>
        <p:spPr>
          <a:xfrm>
            <a:off x="5007005" y="3068544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school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17DDA-155F-4462-8412-59B0609EFACB}"/>
              </a:ext>
            </a:extLst>
          </p:cNvPr>
          <p:cNvSpPr txBox="1"/>
          <p:nvPr/>
        </p:nvSpPr>
        <p:spPr>
          <a:xfrm>
            <a:off x="7243195" y="2885403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igital learning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EA09F-6EC9-4CCF-A105-84A506003D9F}"/>
              </a:ext>
            </a:extLst>
          </p:cNvPr>
          <p:cNvSpPr txBox="1"/>
          <p:nvPr/>
        </p:nvSpPr>
        <p:spPr>
          <a:xfrm>
            <a:off x="1765380" y="4584938"/>
            <a:ext cx="200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 the park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1C26C-B330-42FE-94D1-7A92AB3D933F}"/>
              </a:ext>
            </a:extLst>
          </p:cNvPr>
          <p:cNvSpPr txBox="1"/>
          <p:nvPr/>
        </p:nvSpPr>
        <p:spPr>
          <a:xfrm>
            <a:off x="5056377" y="4851734"/>
            <a:ext cx="157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today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B82EC-61F4-498D-A6C4-B85009090FFB}"/>
              </a:ext>
            </a:extLst>
          </p:cNvPr>
          <p:cNvSpPr txBox="1"/>
          <p:nvPr/>
        </p:nvSpPr>
        <p:spPr>
          <a:xfrm>
            <a:off x="7970887" y="4758402"/>
            <a:ext cx="19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 at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3B2AEC6-8970-435E-9BD9-5BD127488152}"/>
              </a:ext>
            </a:extLst>
          </p:cNvPr>
          <p:cNvSpPr/>
          <p:nvPr/>
        </p:nvSpPr>
        <p:spPr>
          <a:xfrm>
            <a:off x="1692673" y="77013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164B40A-0FCF-44B3-A9F2-03F4B8356FC3}"/>
              </a:ext>
            </a:extLst>
          </p:cNvPr>
          <p:cNvSpPr/>
          <p:nvPr/>
        </p:nvSpPr>
        <p:spPr>
          <a:xfrm>
            <a:off x="2158013" y="1088673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o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B243E4E-EC61-43E9-AA8A-2F2ED16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83" y="2191862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tim 1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39681D5C-2560-4463-A371-5BA3AE3E5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50979" y="22670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oa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622F2F-1F8D-4CA7-9FD0-1E0C245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622" y="2191862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tim 2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71851562-6786-478F-98F7-D735AFAE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35808" y="225820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oa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74AE2C-7E42-4781-AB79-007A30FD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807" y="5754383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tim 9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405CA325-A995-4E25-BC5B-899BA962F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24359" y="579409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a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65451A-9505-4A64-BA94-089F0578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017" y="3963021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tim 6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0579F0BB-77CC-4E80-A191-32B54BB9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8203" y="401160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oa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0BC78-5835-48DD-81D9-D9721F8C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394" y="3964016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5" name="tim 5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812B1E4C-88BF-493C-983A-DBB9319B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84092" y="403035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oa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6D924A-8775-498B-B6FB-802F598D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53" y="3955018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tim 4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CD39F19F-37A3-4AC4-947F-58494808C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44017" y="40124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o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962A77-1EC6-4DB2-B8D4-BB5589ED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892" y="2197081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9" name="tim 3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9F85203C-932B-4E5B-9EDF-EE0E8D21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9956" y="225454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oa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CF6FF3-B1BB-4A3D-BF70-27E91737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68" y="5730328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1" name="tim 7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D13618BB-48C2-47CD-8B35-B60D9C7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35964" y="578779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oa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E82D14-6970-480C-AE59-9890569A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735" y="5742890"/>
            <a:ext cx="286983" cy="311642"/>
          </a:xfrm>
          <a:prstGeom prst="actionButtonBlank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tim 8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1207671F-3693-447A-B431-639EA3C4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07531" y="581811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x2">
            <a:extLst>
              <a:ext uri="{FF2B5EF4-FFF2-40B4-BE49-F238E27FC236}">
                <a16:creationId xmlns:a16="http://schemas.microsoft.com/office/drawing/2014/main" id="{C22A7178-249F-45BB-9B81-5CE942C6FDD2}"/>
              </a:ext>
            </a:extLst>
          </p:cNvPr>
          <p:cNvSpPr/>
          <p:nvPr/>
        </p:nvSpPr>
        <p:spPr>
          <a:xfrm>
            <a:off x="4614036" y="737155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ròn 2">
            <a:extLst>
              <a:ext uri="{FF2B5EF4-FFF2-40B4-BE49-F238E27FC236}">
                <a16:creationId xmlns:a16="http://schemas.microsoft.com/office/drawing/2014/main" id="{A0A2FD97-13F9-4EDF-885C-1AB48176DE0E}"/>
              </a:ext>
            </a:extLst>
          </p:cNvPr>
          <p:cNvSpPr/>
          <p:nvPr/>
        </p:nvSpPr>
        <p:spPr>
          <a:xfrm>
            <a:off x="5018811" y="112824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òn 8">
            <a:extLst>
              <a:ext uri="{FF2B5EF4-FFF2-40B4-BE49-F238E27FC236}">
                <a16:creationId xmlns:a16="http://schemas.microsoft.com/office/drawing/2014/main" id="{9521C355-752B-4602-9B82-C2C38A3A9253}"/>
              </a:ext>
            </a:extLst>
          </p:cNvPr>
          <p:cNvSpPr/>
          <p:nvPr/>
        </p:nvSpPr>
        <p:spPr>
          <a:xfrm>
            <a:off x="5113538" y="467723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x6">
            <a:extLst>
              <a:ext uri="{FF2B5EF4-FFF2-40B4-BE49-F238E27FC236}">
                <a16:creationId xmlns:a16="http://schemas.microsoft.com/office/drawing/2014/main" id="{AD470437-AFC0-4654-9912-2BC5E48FE0C3}"/>
              </a:ext>
            </a:extLst>
          </p:cNvPr>
          <p:cNvSpPr/>
          <p:nvPr/>
        </p:nvSpPr>
        <p:spPr>
          <a:xfrm>
            <a:off x="7584059" y="2605752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òn 7">
            <a:extLst>
              <a:ext uri="{FF2B5EF4-FFF2-40B4-BE49-F238E27FC236}">
                <a16:creationId xmlns:a16="http://schemas.microsoft.com/office/drawing/2014/main" id="{5D2F9FE1-9E9B-4DBA-A955-B1C5B7A38CA5}"/>
              </a:ext>
            </a:extLst>
          </p:cNvPr>
          <p:cNvSpPr/>
          <p:nvPr/>
        </p:nvSpPr>
        <p:spPr>
          <a:xfrm>
            <a:off x="2241735" y="45341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8">
            <a:extLst>
              <a:ext uri="{FF2B5EF4-FFF2-40B4-BE49-F238E27FC236}">
                <a16:creationId xmlns:a16="http://schemas.microsoft.com/office/drawing/2014/main" id="{AC9798CC-62D4-427B-957C-BE845B2F30E8}"/>
              </a:ext>
            </a:extLst>
          </p:cNvPr>
          <p:cNvSpPr/>
          <p:nvPr/>
        </p:nvSpPr>
        <p:spPr>
          <a:xfrm>
            <a:off x="4667144" y="4354520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òn 6">
            <a:extLst>
              <a:ext uri="{FF2B5EF4-FFF2-40B4-BE49-F238E27FC236}">
                <a16:creationId xmlns:a16="http://schemas.microsoft.com/office/drawing/2014/main" id="{C6E38758-3F1C-495A-AE4E-3BEE61D8CB72}"/>
              </a:ext>
            </a:extLst>
          </p:cNvPr>
          <p:cNvSpPr/>
          <p:nvPr/>
        </p:nvSpPr>
        <p:spPr>
          <a:xfrm>
            <a:off x="8081175" y="291759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x4">
            <a:extLst>
              <a:ext uri="{FF2B5EF4-FFF2-40B4-BE49-F238E27FC236}">
                <a16:creationId xmlns:a16="http://schemas.microsoft.com/office/drawing/2014/main" id="{7240FE17-8CC6-4DBE-8A06-375E904340E9}"/>
              </a:ext>
            </a:extLst>
          </p:cNvPr>
          <p:cNvSpPr/>
          <p:nvPr/>
        </p:nvSpPr>
        <p:spPr>
          <a:xfrm>
            <a:off x="1725470" y="2568606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òn 5">
            <a:extLst>
              <a:ext uri="{FF2B5EF4-FFF2-40B4-BE49-F238E27FC236}">
                <a16:creationId xmlns:a16="http://schemas.microsoft.com/office/drawing/2014/main" id="{EC20006B-FD88-4F44-B50E-1B16CAF2ACBD}"/>
              </a:ext>
            </a:extLst>
          </p:cNvPr>
          <p:cNvSpPr/>
          <p:nvPr/>
        </p:nvSpPr>
        <p:spPr>
          <a:xfrm>
            <a:off x="5143621" y="283088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5">
            <a:extLst>
              <a:ext uri="{FF2B5EF4-FFF2-40B4-BE49-F238E27FC236}">
                <a16:creationId xmlns:a16="http://schemas.microsoft.com/office/drawing/2014/main" id="{8E5EB075-D53B-40B1-950F-98EF07005BB1}"/>
              </a:ext>
            </a:extLst>
          </p:cNvPr>
          <p:cNvSpPr/>
          <p:nvPr/>
        </p:nvSpPr>
        <p:spPr>
          <a:xfrm>
            <a:off x="4670290" y="247595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òn 4">
            <a:extLst>
              <a:ext uri="{FF2B5EF4-FFF2-40B4-BE49-F238E27FC236}">
                <a16:creationId xmlns:a16="http://schemas.microsoft.com/office/drawing/2014/main" id="{BDB460BA-27F2-4D6C-9E67-993EB7764885}"/>
              </a:ext>
            </a:extLst>
          </p:cNvPr>
          <p:cNvSpPr/>
          <p:nvPr/>
        </p:nvSpPr>
        <p:spPr>
          <a:xfrm>
            <a:off x="2128049" y="29156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7">
            <a:extLst>
              <a:ext uri="{FF2B5EF4-FFF2-40B4-BE49-F238E27FC236}">
                <a16:creationId xmlns:a16="http://schemas.microsoft.com/office/drawing/2014/main" id="{51C5079F-166A-4F5C-B4EF-1BDC3631B6EC}"/>
              </a:ext>
            </a:extLst>
          </p:cNvPr>
          <p:cNvSpPr/>
          <p:nvPr/>
        </p:nvSpPr>
        <p:spPr>
          <a:xfrm>
            <a:off x="1794529" y="4282341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òn 3">
            <a:extLst>
              <a:ext uri="{FF2B5EF4-FFF2-40B4-BE49-F238E27FC236}">
                <a16:creationId xmlns:a16="http://schemas.microsoft.com/office/drawing/2014/main" id="{57B18C1A-0E33-49FE-AEEC-FCADDA9F77F2}"/>
              </a:ext>
            </a:extLst>
          </p:cNvPr>
          <p:cNvSpPr/>
          <p:nvPr/>
        </p:nvSpPr>
        <p:spPr>
          <a:xfrm>
            <a:off x="8070868" y="117468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3">
            <a:extLst>
              <a:ext uri="{FF2B5EF4-FFF2-40B4-BE49-F238E27FC236}">
                <a16:creationId xmlns:a16="http://schemas.microsoft.com/office/drawing/2014/main" id="{83B6BB70-9FF9-40B8-80DA-C887DC6E154D}"/>
              </a:ext>
            </a:extLst>
          </p:cNvPr>
          <p:cNvSpPr/>
          <p:nvPr/>
        </p:nvSpPr>
        <p:spPr>
          <a:xfrm>
            <a:off x="7625579" y="82140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òn 9">
            <a:extLst>
              <a:ext uri="{FF2B5EF4-FFF2-40B4-BE49-F238E27FC236}">
                <a16:creationId xmlns:a16="http://schemas.microsoft.com/office/drawing/2014/main" id="{6AD3D042-4945-4175-B51E-76414FFCD402}"/>
              </a:ext>
            </a:extLst>
          </p:cNvPr>
          <p:cNvSpPr/>
          <p:nvPr/>
        </p:nvSpPr>
        <p:spPr>
          <a:xfrm>
            <a:off x="8070867" y="461210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9">
            <a:extLst>
              <a:ext uri="{FF2B5EF4-FFF2-40B4-BE49-F238E27FC236}">
                <a16:creationId xmlns:a16="http://schemas.microsoft.com/office/drawing/2014/main" id="{17680446-60D4-4BFC-8B14-EC176035F2AF}"/>
              </a:ext>
            </a:extLst>
          </p:cNvPr>
          <p:cNvSpPr/>
          <p:nvPr/>
        </p:nvSpPr>
        <p:spPr>
          <a:xfrm>
            <a:off x="7692993" y="4192999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296B27-C82F-46FC-BB69-AA8D1F4E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95" y="600489"/>
            <a:ext cx="5241018" cy="524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962CA-8121-4053-9A8F-C941710CA702}"/>
              </a:ext>
            </a:extLst>
          </p:cNvPr>
          <p:cNvSpPr txBox="1"/>
          <p:nvPr/>
        </p:nvSpPr>
        <p:spPr>
          <a:xfrm>
            <a:off x="6449859" y="1125155"/>
            <a:ext cx="4338961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Who is he?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82C4B-7D54-4BE2-B6FF-FBCC53C5B626}"/>
              </a:ext>
            </a:extLst>
          </p:cNvPr>
          <p:cNvSpPr txBox="1"/>
          <p:nvPr/>
        </p:nvSpPr>
        <p:spPr>
          <a:xfrm>
            <a:off x="5683928" y="1988556"/>
            <a:ext cx="609452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What does he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2FA1E-CA0E-4054-B932-7BBCE97BEF40}"/>
              </a:ext>
            </a:extLst>
          </p:cNvPr>
          <p:cNvSpPr txBox="1"/>
          <p:nvPr/>
        </p:nvSpPr>
        <p:spPr>
          <a:xfrm>
            <a:off x="5932503" y="2968505"/>
            <a:ext cx="609452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What is he doing now?</a:t>
            </a:r>
          </a:p>
        </p:txBody>
      </p:sp>
    </p:spTree>
    <p:extLst>
      <p:ext uri="{BB962C8B-B14F-4D97-AF65-F5344CB8AC3E}">
        <p14:creationId xmlns:p14="http://schemas.microsoft.com/office/powerpoint/2010/main" val="31518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932C6-2EA7-4656-9472-9F3493F1D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F183CD5F-6AEC-4A9E-B7D7-66855874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314-A5D0-44FE-8C90-AE48B6C212EE}"/>
              </a:ext>
            </a:extLst>
          </p:cNvPr>
          <p:cNvSpPr/>
          <p:nvPr/>
        </p:nvSpPr>
        <p:spPr>
          <a:xfrm>
            <a:off x="440170" y="2896144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5: Language focus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AE2D2-2E1C-4AA8-94D2-FC99599B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529" y="680152"/>
            <a:ext cx="8581458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4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2E7-ECE8-4507-9578-D72AD9A40229}"/>
              </a:ext>
            </a:extLst>
          </p:cNvPr>
          <p:cNvSpPr txBox="1"/>
          <p:nvPr/>
        </p:nvSpPr>
        <p:spPr>
          <a:xfrm>
            <a:off x="2117664" y="1788148"/>
            <a:ext cx="75880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learning world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10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1AB893-759B-4384-9817-3EA6C4C9399B}"/>
              </a:ext>
            </a:extLst>
          </p:cNvPr>
          <p:cNvSpPr txBox="1"/>
          <p:nvPr/>
        </p:nvSpPr>
        <p:spPr>
          <a:xfrm>
            <a:off x="0" y="0"/>
            <a:ext cx="12192000" cy="985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102235" algn="l"/>
              </a:tabLs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Look at the sentences. What are the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he / she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and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they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forms of each question and answer?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Sitka Small" panose="02000505000000020004" pitchFamily="2" charset="0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7BC29-6F47-41AC-A88C-C1B56C800E49}"/>
              </a:ext>
            </a:extLst>
          </p:cNvPr>
          <p:cNvSpPr txBox="1"/>
          <p:nvPr/>
        </p:nvSpPr>
        <p:spPr>
          <a:xfrm>
            <a:off x="168674" y="958464"/>
            <a:ext cx="85847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1) </a:t>
            </a:r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Are you learning English? Yes, I am.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899D6-8F2A-4AD2-8B69-1C6535E9F82F}"/>
              </a:ext>
            </a:extLst>
          </p:cNvPr>
          <p:cNvSpPr txBox="1"/>
          <p:nvPr/>
        </p:nvSpPr>
        <p:spPr>
          <a:xfrm>
            <a:off x="168674" y="2736289"/>
            <a:ext cx="86823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2) </a:t>
            </a:r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are you doing now? I’m watching TV.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D6BB8-6F37-4868-9C80-B96C49E33DF9}"/>
              </a:ext>
            </a:extLst>
          </p:cNvPr>
          <p:cNvSpPr txBox="1"/>
          <p:nvPr/>
        </p:nvSpPr>
        <p:spPr>
          <a:xfrm>
            <a:off x="230819" y="4574356"/>
            <a:ext cx="102892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3) Are you learning the same language? No, we aren’t.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3FEDF-6E64-4000-8FB8-5A33B3CE1B1E}"/>
              </a:ext>
            </a:extLst>
          </p:cNvPr>
          <p:cNvSpPr txBox="1"/>
          <p:nvPr/>
        </p:nvSpPr>
        <p:spPr>
          <a:xfrm>
            <a:off x="655467" y="1479686"/>
            <a:ext cx="9269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Segoe UI Emoji" panose="020B0502040204020203" pitchFamily="34" charset="0"/>
                <a:cs typeface="Aharoni" panose="02010803020104030203" pitchFamily="2" charset="-79"/>
              </a:rPr>
              <a:t>Is he / she learning English? - Yes, he / she is.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ea typeface="Segoe UI Emoji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44C8CD-D3C3-462F-87CE-CA2AEDCA9987}"/>
              </a:ext>
            </a:extLst>
          </p:cNvPr>
          <p:cNvSpPr/>
          <p:nvPr/>
        </p:nvSpPr>
        <p:spPr>
          <a:xfrm>
            <a:off x="291481" y="1595578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A9CC85-A5CA-417E-BFBA-205AC38A0367}"/>
              </a:ext>
            </a:extLst>
          </p:cNvPr>
          <p:cNvSpPr/>
          <p:nvPr/>
        </p:nvSpPr>
        <p:spPr>
          <a:xfrm>
            <a:off x="301834" y="2137626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D3C1A45-8CA2-462B-9578-C0309473029C}"/>
              </a:ext>
            </a:extLst>
          </p:cNvPr>
          <p:cNvSpPr/>
          <p:nvPr/>
        </p:nvSpPr>
        <p:spPr>
          <a:xfrm>
            <a:off x="301834" y="4027050"/>
            <a:ext cx="363986" cy="22918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00FBC5F-4D4B-412C-9AF6-9B4A66DC49C6}"/>
              </a:ext>
            </a:extLst>
          </p:cNvPr>
          <p:cNvSpPr/>
          <p:nvPr/>
        </p:nvSpPr>
        <p:spPr>
          <a:xfrm>
            <a:off x="301834" y="3443685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4C011C8-5C67-444C-A65C-536EBCBCCA59}"/>
              </a:ext>
            </a:extLst>
          </p:cNvPr>
          <p:cNvSpPr/>
          <p:nvPr/>
        </p:nvSpPr>
        <p:spPr>
          <a:xfrm>
            <a:off x="291481" y="5893851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D52F77B-DEBF-41E8-9A81-2D1FDC0EEF55}"/>
              </a:ext>
            </a:extLst>
          </p:cNvPr>
          <p:cNvSpPr/>
          <p:nvPr/>
        </p:nvSpPr>
        <p:spPr>
          <a:xfrm>
            <a:off x="301834" y="5271818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7D6EF-C5D9-4A40-91EA-37E2168165B7}"/>
              </a:ext>
            </a:extLst>
          </p:cNvPr>
          <p:cNvSpPr txBox="1"/>
          <p:nvPr/>
        </p:nvSpPr>
        <p:spPr>
          <a:xfrm>
            <a:off x="676173" y="2058752"/>
            <a:ext cx="8682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Are they learning English? Yes, they are.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7BEAC5-EDDD-47C3-BE49-227C67C7959B}"/>
              </a:ext>
            </a:extLst>
          </p:cNvPr>
          <p:cNvSpPr txBox="1"/>
          <p:nvPr/>
        </p:nvSpPr>
        <p:spPr>
          <a:xfrm>
            <a:off x="655467" y="3340853"/>
            <a:ext cx="9738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-12065" algn="l"/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What is he / she doing now? He’s / She’s watching TV.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43C77A-AFD0-433A-A97B-4345932E55A6}"/>
              </a:ext>
            </a:extLst>
          </p:cNvPr>
          <p:cNvSpPr txBox="1"/>
          <p:nvPr/>
        </p:nvSpPr>
        <p:spPr>
          <a:xfrm>
            <a:off x="483827" y="3880030"/>
            <a:ext cx="9297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385" marR="0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What are they doing now? They’re watching TV.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440609-7BB7-4303-AB3B-FEF38D5126C3}"/>
              </a:ext>
            </a:extLst>
          </p:cNvPr>
          <p:cNvSpPr txBox="1"/>
          <p:nvPr/>
        </p:nvSpPr>
        <p:spPr>
          <a:xfrm>
            <a:off x="665820" y="5162921"/>
            <a:ext cx="10538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Is he / she learning the same language? No, he / she isn’t.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466828-0635-4746-A7FC-55F4BE07A79D}"/>
              </a:ext>
            </a:extLst>
          </p:cNvPr>
          <p:cNvSpPr txBox="1"/>
          <p:nvPr/>
        </p:nvSpPr>
        <p:spPr>
          <a:xfrm>
            <a:off x="473474" y="5801024"/>
            <a:ext cx="1039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59385">
              <a:spcBef>
                <a:spcPts val="0"/>
              </a:spcBef>
              <a:spcAft>
                <a:spcPts val="120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Are they learning the same language? No, they aren’t.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66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mmar Wallpapers - Top Free Grammar Backgrounds - WallpaperAccess">
            <a:extLst>
              <a:ext uri="{FF2B5EF4-FFF2-40B4-BE49-F238E27FC236}">
                <a16:creationId xmlns:a16="http://schemas.microsoft.com/office/drawing/2014/main" id="{5A2BCEF9-387E-48B7-A68D-604CF45C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2192000" cy="7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D3A70A-4438-4084-A7A9-C7AB69496D39}"/>
              </a:ext>
            </a:extLst>
          </p:cNvPr>
          <p:cNvSpPr txBox="1"/>
          <p:nvPr/>
        </p:nvSpPr>
        <p:spPr>
          <a:xfrm>
            <a:off x="0" y="0"/>
            <a:ext cx="12192000" cy="6695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PRESENT CONTINUOUS TENSE (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cont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)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/>
              <a:latin typeface="Bodoni MT Black" panose="02070A03080606020203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C7CB2-B9C4-4696-8373-5A66D418B224}"/>
              </a:ext>
            </a:extLst>
          </p:cNvPr>
          <p:cNvSpPr txBox="1"/>
          <p:nvPr/>
        </p:nvSpPr>
        <p:spPr>
          <a:xfrm>
            <a:off x="4756360" y="1493189"/>
            <a:ext cx="3645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QUESTIONS </a:t>
            </a:r>
            <a:endParaRPr lang="en-US" sz="3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1B9CCA-2167-4527-A277-B6B8F664EFCA}"/>
              </a:ext>
            </a:extLst>
          </p:cNvPr>
          <p:cNvCxnSpPr>
            <a:cxnSpLocks/>
          </p:cNvCxnSpPr>
          <p:nvPr/>
        </p:nvCxnSpPr>
        <p:spPr>
          <a:xfrm flipH="1">
            <a:off x="3830659" y="2146036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113FF0-CD82-4A06-A486-B58072CDB963}"/>
              </a:ext>
            </a:extLst>
          </p:cNvPr>
          <p:cNvSpPr txBox="1"/>
          <p:nvPr/>
        </p:nvSpPr>
        <p:spPr>
          <a:xfrm>
            <a:off x="859796" y="3907969"/>
            <a:ext cx="52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YES-NO QUESTIONS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F7EABA-9A24-40C9-B137-AEA81574B6AE}"/>
              </a:ext>
            </a:extLst>
          </p:cNvPr>
          <p:cNvCxnSpPr>
            <a:cxnSpLocks/>
          </p:cNvCxnSpPr>
          <p:nvPr/>
        </p:nvCxnSpPr>
        <p:spPr>
          <a:xfrm>
            <a:off x="6200997" y="2159068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4BBAF7-4A5C-4422-9469-713665AEDEB5}"/>
              </a:ext>
            </a:extLst>
          </p:cNvPr>
          <p:cNvSpPr txBox="1"/>
          <p:nvPr/>
        </p:nvSpPr>
        <p:spPr>
          <a:xfrm>
            <a:off x="7116482" y="3875059"/>
            <a:ext cx="409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</a:p>
        </p:txBody>
      </p:sp>
    </p:spTree>
    <p:extLst>
      <p:ext uri="{BB962C8B-B14F-4D97-AF65-F5344CB8AC3E}">
        <p14:creationId xmlns:p14="http://schemas.microsoft.com/office/powerpoint/2010/main" val="40654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1A36D4-A310-4A05-AF76-553343F565D5}"/>
              </a:ext>
            </a:extLst>
          </p:cNvPr>
          <p:cNvSpPr txBox="1"/>
          <p:nvPr/>
        </p:nvSpPr>
        <p:spPr>
          <a:xfrm>
            <a:off x="314820" y="288042"/>
            <a:ext cx="761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☞ 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YES-NO QUESTIONS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78947D4-CD2A-4584-8697-E387F5ABC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757" y="1199249"/>
            <a:ext cx="7613837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Am/  Is / Are </a:t>
            </a:r>
            <a:r>
              <a:rPr lang="en-US" sz="36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S + </a:t>
            </a:r>
            <a:r>
              <a:rPr lang="en-US" sz="36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6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6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6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O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39321-B888-432C-BFBC-BDFBC9F69E96}"/>
              </a:ext>
            </a:extLst>
          </p:cNvPr>
          <p:cNvSpPr txBox="1"/>
          <p:nvPr/>
        </p:nvSpPr>
        <p:spPr>
          <a:xfrm>
            <a:off x="314820" y="2170075"/>
            <a:ext cx="338907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answer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5167C-E8C4-4CFD-B825-25845472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24941"/>
              </p:ext>
            </p:extLst>
          </p:nvPr>
        </p:nvGraphicFramePr>
        <p:xfrm>
          <a:off x="3419354" y="2264587"/>
          <a:ext cx="5136149" cy="518160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467699610"/>
                    </a:ext>
                  </a:extLst>
                </a:gridCol>
              </a:tblGrid>
              <a:tr h="29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Yes, S + 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am/ is / are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016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E667F7-DA7A-4AB7-86AA-63EA5C793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33373"/>
              </p:ext>
            </p:extLst>
          </p:nvPr>
        </p:nvGraphicFramePr>
        <p:xfrm>
          <a:off x="3419354" y="3060821"/>
          <a:ext cx="5136149" cy="659757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2316520313"/>
                    </a:ext>
                  </a:extLst>
                </a:gridCol>
              </a:tblGrid>
              <a:tr h="6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No, S +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am/ is /are 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203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5C26B9-115D-4D83-8366-17B157BC22FC}"/>
              </a:ext>
            </a:extLst>
          </p:cNvPr>
          <p:cNvSpPr txBox="1"/>
          <p:nvPr/>
        </p:nvSpPr>
        <p:spPr>
          <a:xfrm>
            <a:off x="898865" y="3998652"/>
            <a:ext cx="6221026" cy="128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you 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doing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your homework? 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I am. / No, I’m not. 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614</Words>
  <Application>Microsoft Office PowerPoint</Application>
  <PresentationFormat>Widescreen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51" baseType="lpstr">
      <vt:lpstr>Yu Gothic</vt:lpstr>
      <vt:lpstr>.VnVogue</vt:lpstr>
      <vt:lpstr>Aharoni</vt:lpstr>
      <vt:lpstr>Arial</vt:lpstr>
      <vt:lpstr>Bodoni MT</vt:lpstr>
      <vt:lpstr>Bodoni MT Black</vt:lpstr>
      <vt:lpstr>Bookman Old Style</vt:lpstr>
      <vt:lpstr>Calibri</vt:lpstr>
      <vt:lpstr>Calibri Light</vt:lpstr>
      <vt:lpstr>Forte</vt:lpstr>
      <vt:lpstr>Gisha</vt:lpstr>
      <vt:lpstr>Lato Black</vt:lpstr>
      <vt:lpstr>Lato Bold</vt:lpstr>
      <vt:lpstr>Lato Light</vt:lpstr>
      <vt:lpstr>Lucida Handwriting</vt:lpstr>
      <vt:lpstr>MS Mincho</vt:lpstr>
      <vt:lpstr>Segoe UI Emoji</vt:lpstr>
      <vt:lpstr>Sitka Display</vt:lpstr>
      <vt:lpstr>Sitka Small</vt:lpstr>
      <vt:lpstr>Stencil</vt:lpstr>
      <vt:lpstr>Tempus Sans ITC</vt:lpstr>
      <vt:lpstr>Times New Roman</vt:lpstr>
      <vt:lpstr>VNI-Bandit</vt:lpstr>
      <vt:lpstr>VNI-Bodon</vt:lpstr>
      <vt:lpstr>VNI-Bodon-Poster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Home</cp:lastModifiedBy>
  <cp:revision>21</cp:revision>
  <dcterms:created xsi:type="dcterms:W3CDTF">2021-06-06T14:57:23Z</dcterms:created>
  <dcterms:modified xsi:type="dcterms:W3CDTF">2022-07-26T11:43:09Z</dcterms:modified>
</cp:coreProperties>
</file>